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5143500" cx="9144000"/>
  <p:notesSz cx="7010400" cy="9296400"/>
  <p:embeddedFontLst>
    <p:embeddedFont>
      <p:font typeface="Helvetica Neue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regular.fntdata"/><Relationship Id="rId25" Type="http://schemas.openxmlformats.org/officeDocument/2006/relationships/slide" Target="slides/slide21.xml"/><Relationship Id="rId28" Type="http://schemas.openxmlformats.org/officeDocument/2006/relationships/font" Target="fonts/HelveticaNeue-italic.fntdata"/><Relationship Id="rId27" Type="http://schemas.openxmlformats.org/officeDocument/2006/relationships/font" Target="fonts/HelveticaNeue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HelveticaNeue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6:notes"/>
          <p:cNvSpPr txBox="1"/>
          <p:nvPr>
            <p:ph idx="1" type="body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Title Slide – Option 1</a:t>
            </a:r>
            <a:endParaRPr/>
          </a:p>
        </p:txBody>
      </p:sp>
      <p:sp>
        <p:nvSpPr>
          <p:cNvPr id="111" name="Google Shape;111;p6:notes"/>
          <p:cNvSpPr txBox="1"/>
          <p:nvPr>
            <p:ph idx="12" type="sldNum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bac13c4a0_0_3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bac13c4a0_0_39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dbac13c4a0_0_39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e9d3cabff_0_6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de9d3cabff_0_61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de9d3cabff_0_61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de9d3cabff_0_1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de9d3cabff_0_18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de9d3cabff_0_18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e9d3cabff_0_2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e9d3cabff_0_28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de9d3cabff_0_28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e9d3cabff_0_4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de9d3cabff_0_40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de9d3cabff_0_40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dbac13c4a0_0_9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dbac13c4a0_0_91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dbac13c4a0_0_91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e9ace9f86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de9ace9f86_1_0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de9ace9f86_1_0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de9accf646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de9accf646_1_0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de9accf646_1_0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de9accf646_1_1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de9accf646_1_17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de9accf646_1_17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dbac13c4a0_0_7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dbac13c4a0_0_71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dbac13c4a0_0_71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b6b8c1543b_2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b6b8c1543b_2_0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Title Slide – </a:t>
            </a:r>
            <a:r>
              <a:rPr lang="en-US" sz="1050">
                <a:solidFill>
                  <a:srgbClr val="222222"/>
                </a:solidFill>
                <a:highlight>
                  <a:srgbClr val="F5F5F5"/>
                </a:highlight>
                <a:latin typeface="Arial"/>
                <a:ea typeface="Arial"/>
                <a:cs typeface="Arial"/>
                <a:sym typeface="Arial"/>
              </a:rPr>
              <a:t>Senior Director for CAA Marketing-Digital Initiatives and Outreach</a:t>
            </a: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Option 1</a:t>
            </a:r>
            <a:endParaRPr/>
          </a:p>
        </p:txBody>
      </p:sp>
      <p:sp>
        <p:nvSpPr>
          <p:cNvPr id="121" name="Google Shape;121;gb6b8c1543b_2_0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dbac13c4a0_0_7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dbac13c4a0_0_78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dbac13c4a0_0_78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5732216ff_0_51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5732216ff_0_519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25732216ff_0_519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e9accf646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e9accf646_0_0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de9accf646_0_0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bbcf27c03_0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bbcf27c03_0_14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-Turning readers/viewers into a community, inspiring a sense of belonging through connection to both University and one another, and into supporters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-Mix of Audiences: (1) scale from 1 to 350,000 (700,000 donors) plus public audience; (2) secondary audiences –campus, public media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-Identity Readership –expanding their horizon of the Columbia they knew and of themselves. Is this my club? We are selling them </a:t>
            </a:r>
            <a:r>
              <a:rPr i="1" lang="en-US"/>
              <a:t>them</a:t>
            </a:r>
            <a:r>
              <a:rPr lang="en-US"/>
              <a:t> as affiliated Columbians</a:t>
            </a:r>
            <a:endParaRPr/>
          </a:p>
        </p:txBody>
      </p:sp>
      <p:sp>
        <p:nvSpPr>
          <p:cNvPr id="139" name="Google Shape;139;gdbbcf27c03_0_14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e9accf646_1_2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de9accf646_1_25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de9accf646_1_25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bac13c4a0_0_2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dbac13c4a0_0_22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2016: A five year campaign for, ideas and impact. sometimes you come out ahead by what you DON’T DO.Columbia is people….wrestling with how to make the world better.</a:t>
            </a:r>
            <a:endParaRPr/>
          </a:p>
        </p:txBody>
      </p:sp>
      <p:sp>
        <p:nvSpPr>
          <p:cNvPr id="156" name="Google Shape;156;gdbac13c4a0_0_22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dbac13c4a0_0_63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dbac13c4a0_0_63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Late campaign focus--the people, with emphasis on donors, and on student </a:t>
            </a:r>
            <a:r>
              <a:rPr lang="en-US"/>
              <a:t>support</a:t>
            </a:r>
            <a:r>
              <a:rPr lang="en-US"/>
              <a:t>. Social post used for: IG, Facebook, and LinkedIn</a:t>
            </a:r>
            <a:endParaRPr/>
          </a:p>
        </p:txBody>
      </p:sp>
      <p:sp>
        <p:nvSpPr>
          <p:cNvPr id="164" name="Google Shape;164;gdbac13c4a0_0_63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dbac13c4a0_0_9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dbac13c4a0_0_98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dbac13c4a0_0_98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de9d3cabff_0_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de9d3cabff_0_9:notes"/>
          <p:cNvSpPr txBox="1"/>
          <p:nvPr>
            <p:ph idx="1" type="body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de9d3cabff_0_9:notes"/>
          <p:cNvSpPr txBox="1"/>
          <p:nvPr>
            <p:ph idx="12" type="sldNum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ackground Title Slide - Option 2">
  <p:cSld name="6_Title Slide">
    <p:bg>
      <p:bgPr>
        <a:solidFill>
          <a:schemeClr val="l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0" y="5076675"/>
            <a:ext cx="9144000" cy="66900"/>
          </a:xfrm>
          <a:prstGeom prst="rect">
            <a:avLst/>
          </a:prstGeom>
          <a:solidFill>
            <a:srgbClr val="133B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4;p2"/>
          <p:cNvCxnSpPr/>
          <p:nvPr/>
        </p:nvCxnSpPr>
        <p:spPr>
          <a:xfrm>
            <a:off x="314325" y="2804236"/>
            <a:ext cx="685800" cy="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" name="Google Shape;15;p2"/>
          <p:cNvSpPr txBox="1"/>
          <p:nvPr>
            <p:ph type="title"/>
          </p:nvPr>
        </p:nvSpPr>
        <p:spPr>
          <a:xfrm>
            <a:off x="216600" y="2036213"/>
            <a:ext cx="8710800" cy="69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133B6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00386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00386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00386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00386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00386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00386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00386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003862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2" type="title"/>
          </p:nvPr>
        </p:nvSpPr>
        <p:spPr>
          <a:xfrm>
            <a:off x="216600" y="2974688"/>
            <a:ext cx="8710800" cy="6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The-Columbia-Commitment_Logo_Navy.png" id="17" name="Google Shape;17;p2"/>
          <p:cNvPicPr preferRelativeResize="0"/>
          <p:nvPr/>
        </p:nvPicPr>
        <p:blipFill rotWithShape="1">
          <a:blip r:embed="rId2">
            <a:alphaModFix/>
          </a:blip>
          <a:srcRect b="32862" l="0" r="0" t="30361"/>
          <a:stretch/>
        </p:blipFill>
        <p:spPr>
          <a:xfrm>
            <a:off x="7766400" y="4382026"/>
            <a:ext cx="1377600" cy="5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[Image Left/Text Slide] 2 Columns 1 - 16pt 1">
  <p:cSld name="CUSTOM_2_1_1">
    <p:bg>
      <p:bgPr>
        <a:noFill/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/>
          <p:nvPr>
            <p:ph type="title"/>
          </p:nvPr>
        </p:nvSpPr>
        <p:spPr>
          <a:xfrm>
            <a:off x="360950" y="270117"/>
            <a:ext cx="8229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i="0" sz="3200" u="none" cap="none" strike="noStrike">
                <a:solidFill>
                  <a:schemeClr val="dk1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83" name="Google Shape;83;p11"/>
          <p:cNvCxnSpPr/>
          <p:nvPr/>
        </p:nvCxnSpPr>
        <p:spPr>
          <a:xfrm>
            <a:off x="452480" y="826420"/>
            <a:ext cx="685800" cy="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" name="Google Shape;84;p11"/>
          <p:cNvSpPr txBox="1"/>
          <p:nvPr>
            <p:ph idx="1" type="body"/>
          </p:nvPr>
        </p:nvSpPr>
        <p:spPr>
          <a:xfrm>
            <a:off x="4599350" y="917700"/>
            <a:ext cx="3991200" cy="15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1pPr>
            <a:lvl2pPr indent="-330200" lvl="1" marL="914400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>
                <a:solidFill>
                  <a:schemeClr val="dk2"/>
                </a:solidFill>
              </a:defRPr>
            </a:lvl2pPr>
            <a:lvl3pPr indent="-330200" lvl="2" marL="13716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3pPr>
            <a:lvl4pPr indent="-330200" lvl="3" marL="18288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»"/>
              <a:defRPr sz="1600">
                <a:solidFill>
                  <a:schemeClr val="dk2"/>
                </a:solidFill>
              </a:defRPr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6pPr>
            <a:lvl7pPr indent="-330200" lvl="6" marL="32004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7pPr>
            <a:lvl8pPr indent="-330200" lvl="7" marL="36576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8pPr>
            <a:lvl9pPr indent="-330200" lvl="8" marL="41148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5" name="Google Shape;85;p11"/>
          <p:cNvSpPr/>
          <p:nvPr/>
        </p:nvSpPr>
        <p:spPr>
          <a:xfrm>
            <a:off x="0" y="5076675"/>
            <a:ext cx="9144000" cy="66900"/>
          </a:xfrm>
          <a:prstGeom prst="rect">
            <a:avLst/>
          </a:prstGeom>
          <a:solidFill>
            <a:srgbClr val="133B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1"/>
          <p:cNvSpPr txBox="1"/>
          <p:nvPr>
            <p:ph idx="2" type="title"/>
          </p:nvPr>
        </p:nvSpPr>
        <p:spPr>
          <a:xfrm>
            <a:off x="437775" y="4289400"/>
            <a:ext cx="8233800" cy="3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9pPr>
          </a:lstStyle>
          <a:p/>
        </p:txBody>
      </p:sp>
      <p:cxnSp>
        <p:nvCxnSpPr>
          <p:cNvPr id="87" name="Google Shape;87;p11"/>
          <p:cNvCxnSpPr/>
          <p:nvPr/>
        </p:nvCxnSpPr>
        <p:spPr>
          <a:xfrm>
            <a:off x="8596745" y="4638675"/>
            <a:ext cx="0" cy="267900"/>
          </a:xfrm>
          <a:prstGeom prst="straightConnector1">
            <a:avLst/>
          </a:prstGeom>
          <a:solidFill>
            <a:srgbClr val="000000"/>
          </a:solidFill>
          <a:ln cap="flat" cmpd="sng" w="9525">
            <a:solidFill>
              <a:srgbClr val="D9DCDC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8" name="Google Shape;8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492" y="4594429"/>
            <a:ext cx="684000" cy="35369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1"/>
          <p:cNvSpPr txBox="1"/>
          <p:nvPr/>
        </p:nvSpPr>
        <p:spPr>
          <a:xfrm>
            <a:off x="8576469" y="4638676"/>
            <a:ext cx="412500" cy="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3925" lIns="87875" spcFirstLastPara="1" rIns="87875" wrap="square" tIns="43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500" u="none" cap="none" strike="noStrike">
                <a:solidFill>
                  <a:srgbClr val="D9DC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500" u="none" cap="none" strike="noStrike">
              <a:solidFill>
                <a:srgbClr val="D9DCD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[Image Left/Caption] 2 Columns 1 - 16pt 1 1">
  <p:cSld name="CUSTOM_2_1_1_1">
    <p:bg>
      <p:bgPr>
        <a:noFill/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/>
          <p:nvPr>
            <p:ph type="title"/>
          </p:nvPr>
        </p:nvSpPr>
        <p:spPr>
          <a:xfrm>
            <a:off x="360950" y="270117"/>
            <a:ext cx="8229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i="0" sz="3200" u="none" cap="none" strike="noStrike">
                <a:solidFill>
                  <a:schemeClr val="dk1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92" name="Google Shape;92;p12"/>
          <p:cNvCxnSpPr/>
          <p:nvPr/>
        </p:nvCxnSpPr>
        <p:spPr>
          <a:xfrm>
            <a:off x="452480" y="826420"/>
            <a:ext cx="685800" cy="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3" name="Google Shape;93;p12"/>
          <p:cNvSpPr/>
          <p:nvPr/>
        </p:nvSpPr>
        <p:spPr>
          <a:xfrm>
            <a:off x="0" y="5076675"/>
            <a:ext cx="9144000" cy="66900"/>
          </a:xfrm>
          <a:prstGeom prst="rect">
            <a:avLst/>
          </a:prstGeom>
          <a:solidFill>
            <a:srgbClr val="133B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2"/>
          <p:cNvSpPr txBox="1"/>
          <p:nvPr>
            <p:ph idx="2" type="title"/>
          </p:nvPr>
        </p:nvSpPr>
        <p:spPr>
          <a:xfrm>
            <a:off x="437775" y="4289400"/>
            <a:ext cx="8233800" cy="3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b="0" sz="1200">
                <a:solidFill>
                  <a:schemeClr val="accent4"/>
                </a:solidFill>
              </a:defRPr>
            </a:lvl9pPr>
          </a:lstStyle>
          <a:p/>
        </p:txBody>
      </p:sp>
      <p:cxnSp>
        <p:nvCxnSpPr>
          <p:cNvPr id="95" name="Google Shape;95;p12"/>
          <p:cNvCxnSpPr/>
          <p:nvPr/>
        </p:nvCxnSpPr>
        <p:spPr>
          <a:xfrm>
            <a:off x="8596745" y="4638675"/>
            <a:ext cx="0" cy="267900"/>
          </a:xfrm>
          <a:prstGeom prst="straightConnector1">
            <a:avLst/>
          </a:prstGeom>
          <a:solidFill>
            <a:srgbClr val="000000"/>
          </a:solidFill>
          <a:ln cap="flat" cmpd="sng" w="9525">
            <a:solidFill>
              <a:srgbClr val="D9DCDC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6" name="Google Shape;96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492" y="4594429"/>
            <a:ext cx="684000" cy="35369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2"/>
          <p:cNvSpPr txBox="1"/>
          <p:nvPr/>
        </p:nvSpPr>
        <p:spPr>
          <a:xfrm>
            <a:off x="8576469" y="4638676"/>
            <a:ext cx="412500" cy="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3925" lIns="87875" spcFirstLastPara="1" rIns="87875" wrap="square" tIns="43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500" u="none" cap="none" strike="noStrike">
                <a:solidFill>
                  <a:srgbClr val="D9DC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500" u="none" cap="none" strike="noStrike">
              <a:solidFill>
                <a:srgbClr val="D9DCD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[Image Left/Caption] 2 Columns 1 - 16pt 1 1 1">
  <p:cSld name="CUSTOM_2_1_1_1_1">
    <p:bg>
      <p:bgPr>
        <a:noFill/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/>
          <p:nvPr/>
        </p:nvSpPr>
        <p:spPr>
          <a:xfrm>
            <a:off x="0" y="5076675"/>
            <a:ext cx="9144000" cy="66900"/>
          </a:xfrm>
          <a:prstGeom prst="rect">
            <a:avLst/>
          </a:prstGeom>
          <a:solidFill>
            <a:srgbClr val="133B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[Text Slide] 2 Lines for title">
  <p:cSld name="CUSTOM_1">
    <p:bg>
      <p:bgPr>
        <a:noFill/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>
            <p:ph type="title"/>
          </p:nvPr>
        </p:nvSpPr>
        <p:spPr>
          <a:xfrm>
            <a:off x="360950" y="270108"/>
            <a:ext cx="8229600" cy="9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i="0" sz="3200" u="none" cap="none" strike="noStrike">
                <a:solidFill>
                  <a:schemeClr val="dk1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102" name="Google Shape;102;p14"/>
          <p:cNvCxnSpPr/>
          <p:nvPr/>
        </p:nvCxnSpPr>
        <p:spPr>
          <a:xfrm>
            <a:off x="452480" y="1318870"/>
            <a:ext cx="685800" cy="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3" name="Google Shape;103;p14"/>
          <p:cNvSpPr txBox="1"/>
          <p:nvPr>
            <p:ph idx="1" type="body"/>
          </p:nvPr>
        </p:nvSpPr>
        <p:spPr>
          <a:xfrm>
            <a:off x="452475" y="1459894"/>
            <a:ext cx="8183100" cy="15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–"/>
              <a:defRPr>
                <a:solidFill>
                  <a:schemeClr val="accent3"/>
                </a:solidFill>
              </a:defRPr>
            </a:lvl2pPr>
            <a:lvl3pPr indent="-342900" lvl="2" marL="1371600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</a:defRPr>
            </a:lvl3pPr>
            <a:lvl4pPr indent="-330200" lvl="3" marL="1828800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–"/>
              <a:defRPr>
                <a:solidFill>
                  <a:schemeClr val="accent3"/>
                </a:solidFill>
              </a:defRPr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»"/>
              <a:defRPr>
                <a:solidFill>
                  <a:schemeClr val="accent3"/>
                </a:solidFill>
              </a:defRPr>
            </a:lvl5pPr>
            <a:lvl6pPr indent="-304800" lvl="5" marL="2743200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•"/>
              <a:defRPr>
                <a:solidFill>
                  <a:schemeClr val="accent3"/>
                </a:solidFill>
              </a:defRPr>
            </a:lvl6pPr>
            <a:lvl7pPr indent="-304800" lvl="6" marL="3200400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•"/>
              <a:defRPr>
                <a:solidFill>
                  <a:schemeClr val="accent3"/>
                </a:solidFill>
              </a:defRPr>
            </a:lvl7pPr>
            <a:lvl8pPr indent="-304800" lvl="7" marL="3657600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•"/>
              <a:defRPr>
                <a:solidFill>
                  <a:schemeClr val="accent3"/>
                </a:solidFill>
              </a:defRPr>
            </a:lvl8pPr>
            <a:lvl9pPr indent="-304800" lvl="8" marL="4114800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•"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04" name="Google Shape;104;p14"/>
          <p:cNvSpPr/>
          <p:nvPr/>
        </p:nvSpPr>
        <p:spPr>
          <a:xfrm>
            <a:off x="0" y="5076675"/>
            <a:ext cx="9144000" cy="66900"/>
          </a:xfrm>
          <a:prstGeom prst="rect">
            <a:avLst/>
          </a:prstGeom>
          <a:solidFill>
            <a:srgbClr val="133B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5" name="Google Shape;105;p14"/>
          <p:cNvCxnSpPr/>
          <p:nvPr/>
        </p:nvCxnSpPr>
        <p:spPr>
          <a:xfrm>
            <a:off x="8596745" y="4638675"/>
            <a:ext cx="0" cy="267900"/>
          </a:xfrm>
          <a:prstGeom prst="straightConnector1">
            <a:avLst/>
          </a:prstGeom>
          <a:solidFill>
            <a:srgbClr val="000000"/>
          </a:solidFill>
          <a:ln cap="flat" cmpd="sng" w="9525">
            <a:solidFill>
              <a:srgbClr val="D9DCDC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6" name="Google Shape;10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492" y="4594429"/>
            <a:ext cx="684000" cy="35369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8576469" y="4638676"/>
            <a:ext cx="412500" cy="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3925" lIns="87875" spcFirstLastPara="1" rIns="87875" wrap="square" tIns="43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500" u="none" cap="none" strike="noStrike">
                <a:solidFill>
                  <a:srgbClr val="D9DC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500" u="none" cap="none" strike="noStrike">
              <a:solidFill>
                <a:srgbClr val="D9DCD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ackground Title Slide - Option 2 2">
  <p:cSld name="6_Title Slide_2">
    <p:bg>
      <p:bgPr>
        <a:solidFill>
          <a:schemeClr val="lt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19;p3"/>
          <p:cNvCxnSpPr/>
          <p:nvPr/>
        </p:nvCxnSpPr>
        <p:spPr>
          <a:xfrm>
            <a:off x="314325" y="2804236"/>
            <a:ext cx="685800" cy="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" name="Google Shape;20;p3"/>
          <p:cNvSpPr txBox="1"/>
          <p:nvPr>
            <p:ph type="title"/>
          </p:nvPr>
        </p:nvSpPr>
        <p:spPr>
          <a:xfrm>
            <a:off x="216600" y="2036213"/>
            <a:ext cx="8710800" cy="69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133B6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2" type="title"/>
          </p:nvPr>
        </p:nvSpPr>
        <p:spPr>
          <a:xfrm>
            <a:off x="216600" y="2974688"/>
            <a:ext cx="8710800" cy="6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CU-Logo_Grey.png"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4322" y="4500001"/>
            <a:ext cx="1723200" cy="30520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5076675"/>
            <a:ext cx="9144000" cy="66900"/>
          </a:xfrm>
          <a:prstGeom prst="rect">
            <a:avLst/>
          </a:prstGeom>
          <a:solidFill>
            <a:srgbClr val="133B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he-Columbia-Commitment_Logo_Navy.png" id="24" name="Google Shape;24;p3"/>
          <p:cNvPicPr preferRelativeResize="0"/>
          <p:nvPr/>
        </p:nvPicPr>
        <p:blipFill rotWithShape="1">
          <a:blip r:embed="rId3">
            <a:alphaModFix/>
          </a:blip>
          <a:srcRect b="32862" l="0" r="0" t="30361"/>
          <a:stretch/>
        </p:blipFill>
        <p:spPr>
          <a:xfrm>
            <a:off x="7766400" y="4382026"/>
            <a:ext cx="1377600" cy="5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ackground Title Slide - Option 2 1">
  <p:cSld name="6_Title Slide_1">
    <p:bg>
      <p:bgPr>
        <a:solidFill>
          <a:srgbClr val="133B62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4"/>
          <p:cNvCxnSpPr/>
          <p:nvPr/>
        </p:nvCxnSpPr>
        <p:spPr>
          <a:xfrm>
            <a:off x="314325" y="2804236"/>
            <a:ext cx="685800" cy="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4"/>
          <p:cNvSpPr txBox="1"/>
          <p:nvPr>
            <p:ph type="title"/>
          </p:nvPr>
        </p:nvSpPr>
        <p:spPr>
          <a:xfrm>
            <a:off x="216600" y="2036213"/>
            <a:ext cx="8710800" cy="69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2" type="title"/>
          </p:nvPr>
        </p:nvSpPr>
        <p:spPr>
          <a:xfrm>
            <a:off x="216600" y="2974688"/>
            <a:ext cx="8710800" cy="6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descr="CU-Logo_White.png" id="29" name="Google Shape;2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4322" y="4500001"/>
            <a:ext cx="1723200" cy="3052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-Columbia-Commitment_Logo_White.png" id="30" name="Google Shape;30;p4"/>
          <p:cNvPicPr preferRelativeResize="0"/>
          <p:nvPr/>
        </p:nvPicPr>
        <p:blipFill rotWithShape="1">
          <a:blip r:embed="rId3">
            <a:alphaModFix/>
          </a:blip>
          <a:srcRect b="31943" l="0" r="0" t="31285"/>
          <a:stretch/>
        </p:blipFill>
        <p:spPr>
          <a:xfrm>
            <a:off x="7766400" y="4394701"/>
            <a:ext cx="1377600" cy="50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ackground Title Slide - Option 2 1 1">
  <p:cSld name="6_Title Slide_1_1">
    <p:bg>
      <p:bgPr>
        <a:solidFill>
          <a:srgbClr val="133B62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216600" y="2036213"/>
            <a:ext cx="8710800" cy="69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2" type="title"/>
          </p:nvPr>
        </p:nvSpPr>
        <p:spPr>
          <a:xfrm>
            <a:off x="216600" y="2974688"/>
            <a:ext cx="8710800" cy="6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 b="179" l="0" r="0" t="189"/>
          <a:stretch/>
        </p:blipFill>
        <p:spPr>
          <a:xfrm>
            <a:off x="314322" y="4500001"/>
            <a:ext cx="1723200" cy="3052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-Columbia-Commitment_Logo_White.png" id="35" name="Google Shape;35;p5"/>
          <p:cNvPicPr preferRelativeResize="0"/>
          <p:nvPr/>
        </p:nvPicPr>
        <p:blipFill rotWithShape="1">
          <a:blip r:embed="rId3">
            <a:alphaModFix/>
          </a:blip>
          <a:srcRect b="31943" l="0" r="0" t="31285"/>
          <a:stretch/>
        </p:blipFill>
        <p:spPr>
          <a:xfrm>
            <a:off x="7766400" y="4394701"/>
            <a:ext cx="1377600" cy="50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/Overlay Background Title Slide - Option 3">
  <p:cSld name="2_Title Slide">
    <p:bg>
      <p:bgPr>
        <a:solidFill>
          <a:schemeClr val="lt1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rgbClr val="1F497D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1F49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591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75C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" name="Google Shape;39;p6"/>
          <p:cNvCxnSpPr/>
          <p:nvPr/>
        </p:nvCxnSpPr>
        <p:spPr>
          <a:xfrm>
            <a:off x="4229100" y="2804236"/>
            <a:ext cx="685800" cy="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6"/>
          <p:cNvSpPr txBox="1"/>
          <p:nvPr>
            <p:ph type="title"/>
          </p:nvPr>
        </p:nvSpPr>
        <p:spPr>
          <a:xfrm>
            <a:off x="216600" y="2036213"/>
            <a:ext cx="8710800" cy="69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3" type="title"/>
          </p:nvPr>
        </p:nvSpPr>
        <p:spPr>
          <a:xfrm>
            <a:off x="216600" y="2974688"/>
            <a:ext cx="8710800" cy="6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bg>
      <p:bgPr>
        <a:noFill/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Google Shape;43;p7"/>
          <p:cNvCxnSpPr/>
          <p:nvPr/>
        </p:nvCxnSpPr>
        <p:spPr>
          <a:xfrm>
            <a:off x="8596745" y="4638675"/>
            <a:ext cx="0" cy="267900"/>
          </a:xfrm>
          <a:prstGeom prst="straightConnector1">
            <a:avLst/>
          </a:prstGeom>
          <a:solidFill>
            <a:srgbClr val="000000"/>
          </a:solidFill>
          <a:ln cap="flat" cmpd="sng" w="9525">
            <a:solidFill>
              <a:srgbClr val="D9DCDC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4" name="Google Shape;4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492" y="4594429"/>
            <a:ext cx="684000" cy="35369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/>
          <p:nvPr/>
        </p:nvSpPr>
        <p:spPr>
          <a:xfrm>
            <a:off x="8576469" y="4638676"/>
            <a:ext cx="412500" cy="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3925" lIns="87875" spcFirstLastPara="1" rIns="87875" wrap="square" tIns="43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500" u="none" cap="none" strike="noStrike">
                <a:solidFill>
                  <a:srgbClr val="D9DC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500" u="none" cap="none" strike="noStrike">
              <a:solidFill>
                <a:srgbClr val="D9DC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7"/>
          <p:cNvSpPr txBox="1"/>
          <p:nvPr>
            <p:ph type="title"/>
          </p:nvPr>
        </p:nvSpPr>
        <p:spPr>
          <a:xfrm>
            <a:off x="360950" y="270117"/>
            <a:ext cx="8229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i="0" sz="3200" u="none" cap="none" strike="noStrike">
                <a:solidFill>
                  <a:schemeClr val="dk1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47" name="Google Shape;47;p7"/>
          <p:cNvCxnSpPr/>
          <p:nvPr/>
        </p:nvCxnSpPr>
        <p:spPr>
          <a:xfrm>
            <a:off x="452480" y="826420"/>
            <a:ext cx="685800" cy="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452475" y="917700"/>
            <a:ext cx="8183100" cy="15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1pPr>
            <a:lvl2pPr indent="-355600" lvl="1" marL="914400"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–"/>
              <a:defRPr>
                <a:solidFill>
                  <a:schemeClr val="accent3"/>
                </a:solidFill>
              </a:defRPr>
            </a:lvl2pPr>
            <a:lvl3pPr indent="-342900" lvl="2" marL="137160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</a:defRPr>
            </a:lvl3pPr>
            <a:lvl4pPr indent="-330200" lvl="3" marL="182880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–"/>
              <a:defRPr>
                <a:solidFill>
                  <a:schemeClr val="accent3"/>
                </a:solidFill>
              </a:defRPr>
            </a:lvl4pPr>
            <a:lvl5pPr indent="-317500" lvl="4" marL="228600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»"/>
              <a:defRPr>
                <a:solidFill>
                  <a:schemeClr val="accent3"/>
                </a:solidFill>
              </a:defRPr>
            </a:lvl5pPr>
            <a:lvl6pPr indent="-304800" lvl="5" marL="274320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•"/>
              <a:defRPr>
                <a:solidFill>
                  <a:schemeClr val="accent3"/>
                </a:solidFill>
              </a:defRPr>
            </a:lvl6pPr>
            <a:lvl7pPr indent="-304800" lvl="6" marL="320040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•"/>
              <a:defRPr>
                <a:solidFill>
                  <a:schemeClr val="accent3"/>
                </a:solidFill>
              </a:defRPr>
            </a:lvl7pPr>
            <a:lvl8pPr indent="-304800" lvl="7" marL="365760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•"/>
              <a:defRPr>
                <a:solidFill>
                  <a:schemeClr val="accent3"/>
                </a:solidFill>
              </a:defRPr>
            </a:lvl8pPr>
            <a:lvl9pPr indent="-304800" lvl="8" marL="411480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•"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9" name="Google Shape;49;p7"/>
          <p:cNvSpPr/>
          <p:nvPr/>
        </p:nvSpPr>
        <p:spPr>
          <a:xfrm>
            <a:off x="0" y="5076675"/>
            <a:ext cx="9144000" cy="66900"/>
          </a:xfrm>
          <a:prstGeom prst="rect">
            <a:avLst/>
          </a:prstGeom>
          <a:solidFill>
            <a:srgbClr val="133B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[Text Slide] Single Column - Multiple Points">
  <p:cSld name="CUSTOM_3">
    <p:bg>
      <p:bgPr>
        <a:noFill/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360950" y="270117"/>
            <a:ext cx="8229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i="0" sz="3200" u="none" cap="none" strike="noStrike">
                <a:solidFill>
                  <a:schemeClr val="dk1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52" name="Google Shape;52;p8"/>
          <p:cNvCxnSpPr/>
          <p:nvPr/>
        </p:nvCxnSpPr>
        <p:spPr>
          <a:xfrm>
            <a:off x="452480" y="826420"/>
            <a:ext cx="685800" cy="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" name="Google Shape;53;p8"/>
          <p:cNvSpPr txBox="1"/>
          <p:nvPr>
            <p:ph idx="2" type="title"/>
          </p:nvPr>
        </p:nvSpPr>
        <p:spPr>
          <a:xfrm>
            <a:off x="360950" y="1011305"/>
            <a:ext cx="8229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i="0" sz="2200" u="none" cap="none" strike="noStrike">
                <a:solidFill>
                  <a:schemeClr val="dk1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4" name="Google Shape;54;p8"/>
          <p:cNvSpPr txBox="1"/>
          <p:nvPr>
            <p:ph idx="3" type="title"/>
          </p:nvPr>
        </p:nvSpPr>
        <p:spPr>
          <a:xfrm>
            <a:off x="360950" y="1374436"/>
            <a:ext cx="8229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None/>
              <a:defRPr b="0" i="0" sz="2200" u="none" cap="none" strike="noStrike">
                <a:solidFill>
                  <a:srgbClr val="434343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5" name="Google Shape;55;p8"/>
          <p:cNvSpPr txBox="1"/>
          <p:nvPr>
            <p:ph idx="4" type="title"/>
          </p:nvPr>
        </p:nvSpPr>
        <p:spPr>
          <a:xfrm>
            <a:off x="360950" y="2155401"/>
            <a:ext cx="8229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i="0" sz="2200" u="none" cap="none" strike="noStrike">
                <a:solidFill>
                  <a:schemeClr val="dk1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Google Shape;56;p8"/>
          <p:cNvSpPr txBox="1"/>
          <p:nvPr>
            <p:ph idx="5" type="title"/>
          </p:nvPr>
        </p:nvSpPr>
        <p:spPr>
          <a:xfrm>
            <a:off x="360950" y="2518533"/>
            <a:ext cx="8229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None/>
              <a:defRPr b="0" i="0" sz="2200" u="none" cap="none" strike="noStrike">
                <a:solidFill>
                  <a:srgbClr val="434343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6" type="title"/>
          </p:nvPr>
        </p:nvSpPr>
        <p:spPr>
          <a:xfrm>
            <a:off x="360950" y="3435136"/>
            <a:ext cx="8229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i="0" sz="2200" u="none" cap="none" strike="noStrike">
                <a:solidFill>
                  <a:schemeClr val="dk1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8" name="Google Shape;58;p8"/>
          <p:cNvSpPr txBox="1"/>
          <p:nvPr>
            <p:ph idx="7" type="title"/>
          </p:nvPr>
        </p:nvSpPr>
        <p:spPr>
          <a:xfrm>
            <a:off x="360950" y="3798267"/>
            <a:ext cx="8229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None/>
              <a:defRPr b="0" i="0" sz="2200" u="none" cap="none" strike="noStrike">
                <a:solidFill>
                  <a:srgbClr val="434343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9" name="Google Shape;59;p8"/>
          <p:cNvSpPr/>
          <p:nvPr/>
        </p:nvSpPr>
        <p:spPr>
          <a:xfrm>
            <a:off x="0" y="5076675"/>
            <a:ext cx="9144000" cy="66900"/>
          </a:xfrm>
          <a:prstGeom prst="rect">
            <a:avLst/>
          </a:prstGeom>
          <a:solidFill>
            <a:srgbClr val="133B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" name="Google Shape;60;p8"/>
          <p:cNvCxnSpPr/>
          <p:nvPr/>
        </p:nvCxnSpPr>
        <p:spPr>
          <a:xfrm>
            <a:off x="8596745" y="4638675"/>
            <a:ext cx="0" cy="267900"/>
          </a:xfrm>
          <a:prstGeom prst="straightConnector1">
            <a:avLst/>
          </a:prstGeom>
          <a:solidFill>
            <a:srgbClr val="000000"/>
          </a:solidFill>
          <a:ln cap="flat" cmpd="sng" w="9525">
            <a:solidFill>
              <a:srgbClr val="D9DCDC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1" name="Google Shape;6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492" y="4594429"/>
            <a:ext cx="684000" cy="35369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/>
          <p:nvPr/>
        </p:nvSpPr>
        <p:spPr>
          <a:xfrm>
            <a:off x="8576469" y="4638676"/>
            <a:ext cx="412500" cy="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3925" lIns="87875" spcFirstLastPara="1" rIns="87875" wrap="square" tIns="43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500" u="none" cap="none" strike="noStrike">
                <a:solidFill>
                  <a:srgbClr val="D9DC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500" u="none" cap="none" strike="noStrike">
              <a:solidFill>
                <a:srgbClr val="D9DCD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[Text Slide] 2 Columns - 22pt">
  <p:cSld name="CUSTOM_2">
    <p:bg>
      <p:bgPr>
        <a:noFill/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/>
          <p:nvPr>
            <p:ph type="title"/>
          </p:nvPr>
        </p:nvSpPr>
        <p:spPr>
          <a:xfrm>
            <a:off x="360950" y="270117"/>
            <a:ext cx="8229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i="0" sz="3200" u="none" cap="none" strike="noStrike">
                <a:solidFill>
                  <a:schemeClr val="dk1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65" name="Google Shape;65;p9"/>
          <p:cNvCxnSpPr/>
          <p:nvPr/>
        </p:nvCxnSpPr>
        <p:spPr>
          <a:xfrm>
            <a:off x="452480" y="826420"/>
            <a:ext cx="685800" cy="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" name="Google Shape;66;p9"/>
          <p:cNvSpPr txBox="1"/>
          <p:nvPr>
            <p:ph idx="1" type="body"/>
          </p:nvPr>
        </p:nvSpPr>
        <p:spPr>
          <a:xfrm>
            <a:off x="452475" y="917700"/>
            <a:ext cx="3991200" cy="15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  <a:defRPr sz="2200">
                <a:solidFill>
                  <a:schemeClr val="dk2"/>
                </a:solidFill>
              </a:defRPr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200"/>
              <a:buChar char="–"/>
              <a:defRPr sz="2200">
                <a:solidFill>
                  <a:schemeClr val="dk2"/>
                </a:solidFill>
              </a:defRPr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  <a:defRPr sz="2200">
                <a:solidFill>
                  <a:schemeClr val="dk2"/>
                </a:solidFill>
              </a:defRPr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Char char="–"/>
              <a:defRPr sz="2200">
                <a:solidFill>
                  <a:schemeClr val="dk2"/>
                </a:solidFill>
              </a:defRPr>
            </a:lvl4pPr>
            <a:lvl5pPr indent="-368300" lvl="4" marL="22860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Char char="»"/>
              <a:defRPr sz="2200">
                <a:solidFill>
                  <a:schemeClr val="dk2"/>
                </a:solidFill>
              </a:defRPr>
            </a:lvl5pPr>
            <a:lvl6pPr indent="-368300" lvl="5" marL="27432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  <a:defRPr sz="2200">
                <a:solidFill>
                  <a:schemeClr val="dk2"/>
                </a:solidFill>
              </a:defRPr>
            </a:lvl6pPr>
            <a:lvl7pPr indent="-368300" lvl="6" marL="32004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  <a:defRPr sz="2200">
                <a:solidFill>
                  <a:schemeClr val="dk2"/>
                </a:solidFill>
              </a:defRPr>
            </a:lvl7pPr>
            <a:lvl8pPr indent="-368300" lvl="7" marL="36576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  <a:defRPr sz="2200">
                <a:solidFill>
                  <a:schemeClr val="dk2"/>
                </a:solidFill>
              </a:defRPr>
            </a:lvl8pPr>
            <a:lvl9pPr indent="-368300" lvl="8" marL="41148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  <a:defRPr sz="2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2" type="body"/>
          </p:nvPr>
        </p:nvSpPr>
        <p:spPr>
          <a:xfrm>
            <a:off x="4599350" y="917700"/>
            <a:ext cx="3991200" cy="15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  <a:defRPr sz="2200">
                <a:solidFill>
                  <a:schemeClr val="dk2"/>
                </a:solidFill>
              </a:defRPr>
            </a:lvl1pPr>
            <a:lvl2pPr indent="-368300" lvl="1" marL="914400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200"/>
              <a:buChar char="–"/>
              <a:defRPr sz="2200">
                <a:solidFill>
                  <a:schemeClr val="dk2"/>
                </a:solidFill>
              </a:defRPr>
            </a:lvl2pPr>
            <a:lvl3pPr indent="-368300" lvl="2" marL="13716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  <a:defRPr sz="2200">
                <a:solidFill>
                  <a:schemeClr val="dk2"/>
                </a:solidFill>
              </a:defRPr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Char char="–"/>
              <a:defRPr sz="2200">
                <a:solidFill>
                  <a:schemeClr val="dk2"/>
                </a:solidFill>
              </a:defRPr>
            </a:lvl4pPr>
            <a:lvl5pPr indent="-368300" lvl="4" marL="22860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Char char="»"/>
              <a:defRPr sz="2200">
                <a:solidFill>
                  <a:schemeClr val="dk2"/>
                </a:solidFill>
              </a:defRPr>
            </a:lvl5pPr>
            <a:lvl6pPr indent="-368300" lvl="5" marL="27432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  <a:defRPr sz="2200">
                <a:solidFill>
                  <a:schemeClr val="dk2"/>
                </a:solidFill>
              </a:defRPr>
            </a:lvl6pPr>
            <a:lvl7pPr indent="-368300" lvl="6" marL="32004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  <a:defRPr sz="2200">
                <a:solidFill>
                  <a:schemeClr val="dk2"/>
                </a:solidFill>
              </a:defRPr>
            </a:lvl7pPr>
            <a:lvl8pPr indent="-368300" lvl="7" marL="36576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  <a:defRPr sz="2200">
                <a:solidFill>
                  <a:schemeClr val="dk2"/>
                </a:solidFill>
              </a:defRPr>
            </a:lvl8pPr>
            <a:lvl9pPr indent="-368300" lvl="8" marL="41148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  <a:defRPr sz="2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" name="Google Shape;68;p9"/>
          <p:cNvSpPr/>
          <p:nvPr/>
        </p:nvSpPr>
        <p:spPr>
          <a:xfrm>
            <a:off x="0" y="5076675"/>
            <a:ext cx="9144000" cy="66900"/>
          </a:xfrm>
          <a:prstGeom prst="rect">
            <a:avLst/>
          </a:prstGeom>
          <a:solidFill>
            <a:srgbClr val="133B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" name="Google Shape;69;p9"/>
          <p:cNvCxnSpPr/>
          <p:nvPr/>
        </p:nvCxnSpPr>
        <p:spPr>
          <a:xfrm>
            <a:off x="8596745" y="4638675"/>
            <a:ext cx="0" cy="267900"/>
          </a:xfrm>
          <a:prstGeom prst="straightConnector1">
            <a:avLst/>
          </a:prstGeom>
          <a:solidFill>
            <a:srgbClr val="000000"/>
          </a:solidFill>
          <a:ln cap="flat" cmpd="sng" w="9525">
            <a:solidFill>
              <a:srgbClr val="D9DCDC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0" name="Google Shape;7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492" y="4594429"/>
            <a:ext cx="684000" cy="35369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"/>
          <p:cNvSpPr txBox="1"/>
          <p:nvPr/>
        </p:nvSpPr>
        <p:spPr>
          <a:xfrm>
            <a:off x="8576469" y="4638676"/>
            <a:ext cx="412500" cy="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3925" lIns="87875" spcFirstLastPara="1" rIns="87875" wrap="square" tIns="43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500" u="none" cap="none" strike="noStrike">
                <a:solidFill>
                  <a:srgbClr val="D9DC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500" u="none" cap="none" strike="noStrike">
              <a:solidFill>
                <a:srgbClr val="D9DCD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[Text Slide] 2 Columns 1 - 16pt">
  <p:cSld name="CUSTOM_2_1">
    <p:bg>
      <p:bgPr>
        <a:noFill/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/>
          <p:nvPr>
            <p:ph type="title"/>
          </p:nvPr>
        </p:nvSpPr>
        <p:spPr>
          <a:xfrm>
            <a:off x="360950" y="270117"/>
            <a:ext cx="8229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i="0" sz="3200" u="none" cap="none" strike="noStrike">
                <a:solidFill>
                  <a:schemeClr val="dk1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74" name="Google Shape;74;p10"/>
          <p:cNvCxnSpPr/>
          <p:nvPr/>
        </p:nvCxnSpPr>
        <p:spPr>
          <a:xfrm>
            <a:off x="452480" y="826420"/>
            <a:ext cx="685800" cy="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5" name="Google Shape;75;p10"/>
          <p:cNvSpPr txBox="1"/>
          <p:nvPr>
            <p:ph idx="1" type="body"/>
          </p:nvPr>
        </p:nvSpPr>
        <p:spPr>
          <a:xfrm>
            <a:off x="452475" y="917700"/>
            <a:ext cx="3991200" cy="15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1pPr>
            <a:lvl2pPr indent="-330200" lvl="1" marL="914400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>
                <a:solidFill>
                  <a:schemeClr val="dk2"/>
                </a:solidFill>
              </a:defRPr>
            </a:lvl2pPr>
            <a:lvl3pPr indent="-330200" lvl="2" marL="13716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3pPr>
            <a:lvl4pPr indent="-330200" lvl="3" marL="18288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»"/>
              <a:defRPr sz="1600">
                <a:solidFill>
                  <a:schemeClr val="dk2"/>
                </a:solidFill>
              </a:defRPr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6pPr>
            <a:lvl7pPr indent="-330200" lvl="6" marL="32004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7pPr>
            <a:lvl8pPr indent="-330200" lvl="7" marL="36576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8pPr>
            <a:lvl9pPr indent="-330200" lvl="8" marL="41148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6" name="Google Shape;76;p10"/>
          <p:cNvSpPr txBox="1"/>
          <p:nvPr>
            <p:ph idx="2" type="body"/>
          </p:nvPr>
        </p:nvSpPr>
        <p:spPr>
          <a:xfrm>
            <a:off x="4599350" y="917700"/>
            <a:ext cx="3991200" cy="15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1pPr>
            <a:lvl2pPr indent="-330200" lvl="1" marL="914400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>
                <a:solidFill>
                  <a:schemeClr val="dk2"/>
                </a:solidFill>
              </a:defRPr>
            </a:lvl2pPr>
            <a:lvl3pPr indent="-330200" lvl="2" marL="13716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3pPr>
            <a:lvl4pPr indent="-330200" lvl="3" marL="18288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»"/>
              <a:defRPr sz="1600">
                <a:solidFill>
                  <a:schemeClr val="dk2"/>
                </a:solidFill>
              </a:defRPr>
            </a:lvl5pPr>
            <a:lvl6pPr indent="-330200" lvl="5" marL="27432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6pPr>
            <a:lvl7pPr indent="-330200" lvl="6" marL="32004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7pPr>
            <a:lvl8pPr indent="-330200" lvl="7" marL="36576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8pPr>
            <a:lvl9pPr indent="-330200" lvl="8" marL="41148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7" name="Google Shape;77;p10"/>
          <p:cNvSpPr/>
          <p:nvPr/>
        </p:nvSpPr>
        <p:spPr>
          <a:xfrm>
            <a:off x="0" y="5076675"/>
            <a:ext cx="9144000" cy="66900"/>
          </a:xfrm>
          <a:prstGeom prst="rect">
            <a:avLst/>
          </a:prstGeom>
          <a:solidFill>
            <a:srgbClr val="133B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" name="Google Shape;78;p10"/>
          <p:cNvCxnSpPr/>
          <p:nvPr/>
        </p:nvCxnSpPr>
        <p:spPr>
          <a:xfrm>
            <a:off x="8596745" y="4638675"/>
            <a:ext cx="0" cy="267900"/>
          </a:xfrm>
          <a:prstGeom prst="straightConnector1">
            <a:avLst/>
          </a:prstGeom>
          <a:solidFill>
            <a:srgbClr val="000000"/>
          </a:solidFill>
          <a:ln cap="flat" cmpd="sng" w="9525">
            <a:solidFill>
              <a:srgbClr val="D9DCDC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9" name="Google Shape;7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3492" y="4594429"/>
            <a:ext cx="684000" cy="35369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0"/>
          <p:cNvSpPr txBox="1"/>
          <p:nvPr/>
        </p:nvSpPr>
        <p:spPr>
          <a:xfrm>
            <a:off x="8576469" y="4638676"/>
            <a:ext cx="412500" cy="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3925" lIns="87875" spcFirstLastPara="1" rIns="87875" wrap="square" tIns="439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500" u="none" cap="none" strike="noStrike">
                <a:solidFill>
                  <a:srgbClr val="D9DCD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500" u="none" cap="none" strike="noStrike">
              <a:solidFill>
                <a:srgbClr val="D9DCD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133B62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Clr>
                <a:srgbClr val="133B62"/>
              </a:buClr>
              <a:buSzPts val="1400"/>
              <a:buFont typeface="Helvetica Neue"/>
              <a:buNone/>
              <a:defRPr sz="1800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Clr>
                <a:srgbClr val="133B62"/>
              </a:buClr>
              <a:buSzPts val="1400"/>
              <a:buFont typeface="Helvetica Neue"/>
              <a:buNone/>
              <a:defRPr sz="1800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Clr>
                <a:srgbClr val="133B62"/>
              </a:buClr>
              <a:buSzPts val="1400"/>
              <a:buFont typeface="Helvetica Neue"/>
              <a:buNone/>
              <a:defRPr sz="1800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Clr>
                <a:srgbClr val="133B62"/>
              </a:buClr>
              <a:buSzPts val="1400"/>
              <a:buFont typeface="Helvetica Neue"/>
              <a:buNone/>
              <a:defRPr sz="1800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Clr>
                <a:srgbClr val="133B62"/>
              </a:buClr>
              <a:buSzPts val="1400"/>
              <a:buFont typeface="Helvetica Neue"/>
              <a:buNone/>
              <a:defRPr sz="1800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Clr>
                <a:srgbClr val="133B62"/>
              </a:buClr>
              <a:buSzPts val="1400"/>
              <a:buFont typeface="Helvetica Neue"/>
              <a:buNone/>
              <a:defRPr sz="1800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Clr>
                <a:srgbClr val="133B62"/>
              </a:buClr>
              <a:buSzPts val="1400"/>
              <a:buFont typeface="Helvetica Neue"/>
              <a:buNone/>
              <a:defRPr sz="1800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Clr>
                <a:srgbClr val="133B62"/>
              </a:buClr>
              <a:buSzPts val="1400"/>
              <a:buFont typeface="Helvetica Neue"/>
              <a:buNone/>
              <a:defRPr sz="1800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133B62"/>
              </a:buClr>
              <a:buSzPts val="2400"/>
              <a:buFont typeface="Helvetica Neue"/>
              <a:buChar char="•"/>
              <a:defRPr i="0" sz="2400" u="none" cap="none" strike="noStrike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133B62"/>
              </a:buClr>
              <a:buSzPts val="2000"/>
              <a:buFont typeface="Helvetica Neue"/>
              <a:buChar char="–"/>
              <a:defRPr i="0" sz="2000" u="none" cap="none" strike="noStrike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429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133B62"/>
              </a:buClr>
              <a:buSzPts val="1800"/>
              <a:buFont typeface="Helvetica Neue"/>
              <a:buChar char="•"/>
              <a:defRPr i="0" sz="1800" u="none" cap="none" strike="noStrike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302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133B62"/>
              </a:buClr>
              <a:buSzPts val="1600"/>
              <a:buFont typeface="Helvetica Neue"/>
              <a:buChar char="–"/>
              <a:defRPr i="0" sz="1600" u="none" cap="none" strike="noStrike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33B62"/>
              </a:buClr>
              <a:buSzPts val="1400"/>
              <a:buFont typeface="Helvetica Neue"/>
              <a:buChar char="»"/>
              <a:defRPr i="0" u="none" cap="none" strike="noStrike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048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133B62"/>
              </a:buClr>
              <a:buSzPts val="1200"/>
              <a:buFont typeface="Helvetica Neue"/>
              <a:buChar char="•"/>
              <a:defRPr i="0" sz="1200" u="none" cap="none" strike="noStrike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048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133B62"/>
              </a:buClr>
              <a:buSzPts val="1200"/>
              <a:buFont typeface="Helvetica Neue"/>
              <a:buChar char="•"/>
              <a:defRPr i="0" sz="1200" u="none" cap="none" strike="noStrike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048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133B62"/>
              </a:buClr>
              <a:buSzPts val="1200"/>
              <a:buFont typeface="Helvetica Neue"/>
              <a:buChar char="•"/>
              <a:defRPr i="0" sz="1200" u="none" cap="none" strike="noStrike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048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133B62"/>
              </a:buClr>
              <a:buSzPts val="1200"/>
              <a:buFont typeface="Helvetica Neue"/>
              <a:buChar char="•"/>
              <a:defRPr i="0" sz="1200" u="none" cap="none" strike="noStrike">
                <a:solidFill>
                  <a:srgbClr val="133B6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gif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hyperlink" Target="https://magazine.columbia.edu/article/new-way-looking-cancer" TargetMode="External"/><Relationship Id="rId10" Type="http://schemas.openxmlformats.org/officeDocument/2006/relationships/hyperlink" Target="https://magazine.columbia.edu/article/incomplete-history-columbias-connections-highest-office-land" TargetMode="External"/><Relationship Id="rId12" Type="http://schemas.openxmlformats.org/officeDocument/2006/relationships/hyperlink" Target="https://magazine.columbia.edu/article/11-bingeable-tv-shows-made-columbia-graduates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magazine.columbia.edu/article/columbia-movies" TargetMode="External"/><Relationship Id="rId4" Type="http://schemas.openxmlformats.org/officeDocument/2006/relationships/hyperlink" Target="https://magazine.columbia.edu/article/old-friends" TargetMode="External"/><Relationship Id="rId9" Type="http://schemas.openxmlformats.org/officeDocument/2006/relationships/hyperlink" Target="https://magazine.columbia.edu/article/healing-red-blue-divide" TargetMode="External"/><Relationship Id="rId5" Type="http://schemas.openxmlformats.org/officeDocument/2006/relationships/hyperlink" Target="https://magazine.columbia.edu/article/22-movie-and-tv-stars-who-graduated-columbia" TargetMode="External"/><Relationship Id="rId6" Type="http://schemas.openxmlformats.org/officeDocument/2006/relationships/hyperlink" Target="https://magazine.columbia.edu/article/best-way-stop-negative-thought-spiral" TargetMode="External"/><Relationship Id="rId7" Type="http://schemas.openxmlformats.org/officeDocument/2006/relationships/hyperlink" Target="https://magazine.columbia.edu/article/lost-art-dying-well" TargetMode="External"/><Relationship Id="rId8" Type="http://schemas.openxmlformats.org/officeDocument/2006/relationships/hyperlink" Target="https://magazine.columbia.edu/article/hair-regeneration-method-first-grow-new-follicles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g"/><Relationship Id="rId4" Type="http://schemas.openxmlformats.org/officeDocument/2006/relationships/image" Target="../media/image20.jpg"/><Relationship Id="rId5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Relationship Id="rId4" Type="http://schemas.openxmlformats.org/officeDocument/2006/relationships/image" Target="../media/image2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Relationship Id="rId4" Type="http://schemas.openxmlformats.org/officeDocument/2006/relationships/image" Target="../media/image18.jpg"/><Relationship Id="rId5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view.info.alumdev.columbia.edu/?qs=b6a1abcd1ce2031443b1121c579fe81e4bc8330b633a85fb8520991c5c2acbecb5341acf1c312d2c8fb58e164ceaaca097fbcdb296a66e6f4bc8808163a51dca63a48899b701ccf20508cda6867684c2f056fb3290d7c1b8" TargetMode="External"/><Relationship Id="rId4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28.png"/><Relationship Id="rId5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youtube.com/watch?v=GZGderXLX5U" TargetMode="External"/><Relationship Id="rId4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iVwsi1FD5p5PY1i25jXhqoCtNTKapCZi/view" TargetMode="External"/><Relationship Id="rId4" Type="http://schemas.openxmlformats.org/officeDocument/2006/relationships/image" Target="../media/image3.jpg"/><Relationship Id="rId5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5"/>
          <p:cNvPicPr preferRelativeResize="0"/>
          <p:nvPr/>
        </p:nvPicPr>
        <p:blipFill rotWithShape="1">
          <a:blip r:embed="rId3">
            <a:alphaModFix/>
          </a:blip>
          <a:srcRect b="12303" l="0" r="0" t="0"/>
          <a:stretch/>
        </p:blipFill>
        <p:spPr>
          <a:xfrm>
            <a:off x="3278775" y="0"/>
            <a:ext cx="58652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5"/>
          <p:cNvSpPr txBox="1"/>
          <p:nvPr>
            <p:ph type="title"/>
          </p:nvPr>
        </p:nvSpPr>
        <p:spPr>
          <a:xfrm>
            <a:off x="216600" y="485313"/>
            <a:ext cx="8710800" cy="69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chemeClr val="lt1"/>
                </a:solidFill>
              </a:rPr>
              <a:t>Thinking  </a:t>
            </a:r>
            <a:endParaRPr sz="3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chemeClr val="lt1"/>
                </a:solidFill>
              </a:rPr>
              <a:t>Audience(s)</a:t>
            </a:r>
            <a:endParaRPr sz="3900">
              <a:solidFill>
                <a:schemeClr val="lt1"/>
              </a:solidFill>
            </a:endParaRPr>
          </a:p>
        </p:txBody>
      </p:sp>
      <p:sp>
        <p:nvSpPr>
          <p:cNvPr id="115" name="Google Shape;115;p15"/>
          <p:cNvSpPr txBox="1"/>
          <p:nvPr>
            <p:ph idx="2" type="title"/>
          </p:nvPr>
        </p:nvSpPr>
        <p:spPr>
          <a:xfrm>
            <a:off x="216600" y="1684353"/>
            <a:ext cx="2924400" cy="9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lang="en-US">
                <a:solidFill>
                  <a:schemeClr val="lt1"/>
                </a:solidFill>
              </a:rPr>
              <a:t>Alumni and Development </a:t>
            </a:r>
            <a:endParaRPr b="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lang="en-US">
                <a:solidFill>
                  <a:schemeClr val="lt1"/>
                </a:solidFill>
              </a:rPr>
              <a:t>Overview</a:t>
            </a:r>
            <a:endParaRPr b="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chemeClr val="lt1"/>
              </a:solidFill>
            </a:endParaRPr>
          </a:p>
        </p:txBody>
      </p:sp>
      <p:cxnSp>
        <p:nvCxnSpPr>
          <p:cNvPr id="116" name="Google Shape;116;p15"/>
          <p:cNvCxnSpPr/>
          <p:nvPr/>
        </p:nvCxnSpPr>
        <p:spPr>
          <a:xfrm>
            <a:off x="314325" y="1528186"/>
            <a:ext cx="685800" cy="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7" name="Google Shape;117;p15"/>
          <p:cNvSpPr txBox="1"/>
          <p:nvPr/>
        </p:nvSpPr>
        <p:spPr>
          <a:xfrm>
            <a:off x="264600" y="2596650"/>
            <a:ext cx="33003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Virtual Communications Lab</a:t>
            </a:r>
            <a:endParaRPr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June 8, 2021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 txBox="1"/>
          <p:nvPr>
            <p:ph type="title"/>
          </p:nvPr>
        </p:nvSpPr>
        <p:spPr>
          <a:xfrm>
            <a:off x="360950" y="152400"/>
            <a:ext cx="82296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can survive without clickbait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Top stories online (last 12 months) </a:t>
            </a:r>
            <a:br>
              <a:rPr lang="en-US"/>
            </a:br>
            <a:endParaRPr/>
          </a:p>
        </p:txBody>
      </p:sp>
      <p:sp>
        <p:nvSpPr>
          <p:cNvPr id="192" name="Google Shape;192;p24"/>
          <p:cNvSpPr txBox="1"/>
          <p:nvPr>
            <p:ph idx="4294967295" type="title"/>
          </p:nvPr>
        </p:nvSpPr>
        <p:spPr>
          <a:xfrm>
            <a:off x="360950" y="1434150"/>
            <a:ext cx="3927900" cy="3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•</a:t>
            </a:r>
            <a:r>
              <a:rPr lang="en-US" sz="13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Columbia in the Movies</a:t>
            </a:r>
            <a:r>
              <a:rPr b="0" lang="en-US" sz="1300">
                <a:solidFill>
                  <a:srgbClr val="222222"/>
                </a:solidFill>
              </a:rPr>
              <a:t> (21 films shot on campus)</a:t>
            </a:r>
            <a:endParaRPr b="0" sz="13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•</a:t>
            </a:r>
            <a:r>
              <a:rPr lang="en-US" sz="13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Old Friends</a:t>
            </a:r>
            <a:r>
              <a:rPr b="0" lang="en-US" sz="1300">
                <a:solidFill>
                  <a:schemeClr val="dk1"/>
                </a:solidFill>
              </a:rPr>
              <a:t> </a:t>
            </a:r>
            <a:r>
              <a:rPr b="0" lang="en-US" sz="1300">
                <a:solidFill>
                  <a:srgbClr val="222222"/>
                </a:solidFill>
              </a:rPr>
              <a:t>(article on Sanford Greenberg and Art Garfunkel that spiked in traffic when People magazine referenced the story)</a:t>
            </a:r>
            <a:endParaRPr b="0" sz="13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•</a:t>
            </a:r>
            <a:r>
              <a:rPr lang="en-US" sz="13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29 Movie and TV Stars who Graduated from Columbia</a:t>
            </a:r>
            <a:endParaRPr sz="1300" u="sng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•</a:t>
            </a:r>
            <a:r>
              <a:rPr lang="en-US" sz="1300" u="sng">
                <a:solidFill>
                  <a:schemeClr val="dk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Best Way to Stop a Negative-Thought Spiral</a:t>
            </a:r>
            <a:r>
              <a:rPr b="0" lang="en-US" sz="1300">
                <a:solidFill>
                  <a:srgbClr val="222222"/>
                </a:solidFill>
              </a:rPr>
              <a:t> (Q&amp;A with psychologist Ethan Kross '07GSAS)</a:t>
            </a:r>
            <a:endParaRPr b="0" sz="13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chemeClr val="lt1"/>
                </a:highlight>
              </a:rPr>
              <a:t>•</a:t>
            </a:r>
            <a:r>
              <a:rPr lang="en-US" sz="1300" u="sng">
                <a:solidFill>
                  <a:schemeClr val="dk1"/>
                </a:solidFill>
                <a:highlight>
                  <a:schemeClr val="lt1"/>
                </a:highlight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Lost Art of Dying Well</a:t>
            </a:r>
            <a:r>
              <a:rPr lang="en-US" sz="1300">
                <a:solidFill>
                  <a:srgbClr val="222222"/>
                </a:solidFill>
                <a:highlight>
                  <a:schemeClr val="lt1"/>
                </a:highlight>
              </a:rPr>
              <a:t> </a:t>
            </a:r>
            <a:r>
              <a:rPr b="0" lang="en-US" sz="1300">
                <a:solidFill>
                  <a:srgbClr val="222222"/>
                </a:solidFill>
              </a:rPr>
              <a:t>(Q&amp;A with medical ethicist Lydia Dugdale)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93" name="Google Shape;193;p24"/>
          <p:cNvSpPr txBox="1"/>
          <p:nvPr/>
        </p:nvSpPr>
        <p:spPr>
          <a:xfrm>
            <a:off x="4494800" y="1545650"/>
            <a:ext cx="4095600" cy="30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3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Hair-Regeneration Method the First to Grow New Follicles</a:t>
            </a:r>
            <a:r>
              <a:rPr lang="en-US" sz="13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(Article that consistently gets Google traffic)</a:t>
            </a:r>
            <a:endParaRPr sz="1300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</a:t>
            </a:r>
            <a:r>
              <a:rPr b="1" lang="en-US" sz="13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Healing the Red-Blue Divide</a:t>
            </a:r>
            <a:r>
              <a:rPr lang="en-US" sz="13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(Q&amp;A with professor Peter T. Coleman '97TC)</a:t>
            </a:r>
            <a:endParaRPr sz="1300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</a:t>
            </a:r>
            <a:r>
              <a:rPr b="1" lang="en-US" sz="13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 Incomplete History of Columbia's Connections to the Highest Office in the Land</a:t>
            </a:r>
            <a:r>
              <a:rPr lang="en-US" sz="13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(Columbia connections to US presidents)</a:t>
            </a:r>
            <a:endParaRPr sz="1300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</a:t>
            </a:r>
            <a:r>
              <a:rPr b="1" lang="en-US" sz="13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 New Way of Looking at Cancer</a:t>
            </a:r>
            <a:r>
              <a:rPr lang="en-US" sz="13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(Mukherjee profile)</a:t>
            </a:r>
            <a:endParaRPr sz="1300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</a:t>
            </a:r>
            <a:r>
              <a:rPr b="1" lang="en-US" sz="13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15 Bingeable TV Shows Made by Columbia Graduates</a:t>
            </a:r>
            <a:endParaRPr b="1"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5"/>
          <p:cNvPicPr preferRelativeResize="0"/>
          <p:nvPr/>
        </p:nvPicPr>
        <p:blipFill rotWithShape="1">
          <a:blip r:embed="rId3">
            <a:alphaModFix/>
          </a:blip>
          <a:srcRect b="0" l="50258" r="0" t="0"/>
          <a:stretch/>
        </p:blipFill>
        <p:spPr>
          <a:xfrm>
            <a:off x="5696026" y="952150"/>
            <a:ext cx="2487250" cy="3387451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0" name="Google Shape;200;p25"/>
          <p:cNvSpPr txBox="1"/>
          <p:nvPr>
            <p:ph type="title"/>
          </p:nvPr>
        </p:nvSpPr>
        <p:spPr>
          <a:xfrm>
            <a:off x="360950" y="231050"/>
            <a:ext cx="8229600" cy="4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Invest in arresting visuals</a:t>
            </a:r>
            <a:endParaRPr/>
          </a:p>
        </p:txBody>
      </p:sp>
      <p:pic>
        <p:nvPicPr>
          <p:cNvPr id="201" name="Google Shape;201;p25"/>
          <p:cNvPicPr preferRelativeResize="0"/>
          <p:nvPr/>
        </p:nvPicPr>
        <p:blipFill rotWithShape="1">
          <a:blip r:embed="rId4">
            <a:alphaModFix/>
          </a:blip>
          <a:srcRect b="0" l="0" r="50261" t="0"/>
          <a:stretch/>
        </p:blipFill>
        <p:spPr>
          <a:xfrm>
            <a:off x="463525" y="952150"/>
            <a:ext cx="2487250" cy="338745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2" name="Google Shape;202;p25"/>
          <p:cNvPicPr preferRelativeResize="0"/>
          <p:nvPr/>
        </p:nvPicPr>
        <p:blipFill rotWithShape="1">
          <a:blip r:embed="rId5">
            <a:alphaModFix/>
          </a:blip>
          <a:srcRect b="0" l="0" r="50261" t="0"/>
          <a:stretch/>
        </p:blipFill>
        <p:spPr>
          <a:xfrm>
            <a:off x="3079775" y="952150"/>
            <a:ext cx="2487250" cy="338745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/>
          <p:nvPr>
            <p:ph type="title"/>
          </p:nvPr>
        </p:nvSpPr>
        <p:spPr>
          <a:xfrm>
            <a:off x="360950" y="231050"/>
            <a:ext cx="8229600" cy="4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Experiment with formats</a:t>
            </a:r>
            <a:endParaRPr/>
          </a:p>
        </p:txBody>
      </p:sp>
      <p:pic>
        <p:nvPicPr>
          <p:cNvPr id="209" name="Google Shape;209;p26"/>
          <p:cNvPicPr preferRelativeResize="0"/>
          <p:nvPr/>
        </p:nvPicPr>
        <p:blipFill rotWithShape="1">
          <a:blip r:embed="rId3">
            <a:alphaModFix/>
          </a:blip>
          <a:srcRect b="0" l="9" r="50266" t="0"/>
          <a:stretch/>
        </p:blipFill>
        <p:spPr>
          <a:xfrm>
            <a:off x="463525" y="952150"/>
            <a:ext cx="2487250" cy="3387449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0" name="Google Shape;210;p26"/>
          <p:cNvSpPr txBox="1"/>
          <p:nvPr/>
        </p:nvSpPr>
        <p:spPr>
          <a:xfrm>
            <a:off x="3088000" y="739650"/>
            <a:ext cx="2710500" cy="364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&lt; Magazine won Eisner award at ComicCon for best short story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Finding simple ways to explain complex subjects &gt;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1" name="Google Shape;211;p26"/>
          <p:cNvPicPr preferRelativeResize="0"/>
          <p:nvPr/>
        </p:nvPicPr>
        <p:blipFill rotWithShape="1">
          <a:blip r:embed="rId4">
            <a:alphaModFix/>
          </a:blip>
          <a:srcRect b="0" l="0" r="50261" t="0"/>
          <a:stretch/>
        </p:blipFill>
        <p:spPr>
          <a:xfrm>
            <a:off x="6045650" y="952150"/>
            <a:ext cx="2487250" cy="338745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7"/>
          <p:cNvPicPr preferRelativeResize="0"/>
          <p:nvPr/>
        </p:nvPicPr>
        <p:blipFill rotWithShape="1">
          <a:blip r:embed="rId3">
            <a:alphaModFix/>
          </a:blip>
          <a:srcRect b="19823" l="0" r="0" t="8481"/>
          <a:stretch/>
        </p:blipFill>
        <p:spPr>
          <a:xfrm>
            <a:off x="4640925" y="234288"/>
            <a:ext cx="2926000" cy="467492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8" name="Google Shape;218;p27"/>
          <p:cNvSpPr txBox="1"/>
          <p:nvPr>
            <p:ph type="title"/>
          </p:nvPr>
        </p:nvSpPr>
        <p:spPr>
          <a:xfrm>
            <a:off x="360950" y="231050"/>
            <a:ext cx="8783100" cy="4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Information wanted</a:t>
            </a:r>
            <a:endParaRPr/>
          </a:p>
        </p:txBody>
      </p:sp>
      <p:sp>
        <p:nvSpPr>
          <p:cNvPr id="219" name="Google Shape;219;p27"/>
          <p:cNvSpPr txBox="1"/>
          <p:nvPr/>
        </p:nvSpPr>
        <p:spPr>
          <a:xfrm>
            <a:off x="471750" y="1031300"/>
            <a:ext cx="3197400" cy="364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Last year our email to new grads saw a 68% open rate 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More than 1,000 new grads followed the link to update their address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Magazine is seen as a gift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Badge quality of magazine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Print magazine cuts through digital clutter 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/>
          <p:cNvPicPr preferRelativeResize="0"/>
          <p:nvPr/>
        </p:nvPicPr>
        <p:blipFill rotWithShape="1">
          <a:blip r:embed="rId3">
            <a:alphaModFix/>
          </a:blip>
          <a:srcRect b="0" l="50122" r="0" t="0"/>
          <a:stretch/>
        </p:blipFill>
        <p:spPr>
          <a:xfrm>
            <a:off x="3408450" y="1624590"/>
            <a:ext cx="2259524" cy="3068762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6" name="Google Shape;226;p28"/>
          <p:cNvSpPr txBox="1"/>
          <p:nvPr>
            <p:ph type="title"/>
          </p:nvPr>
        </p:nvSpPr>
        <p:spPr>
          <a:xfrm>
            <a:off x="360950" y="231050"/>
            <a:ext cx="8783100" cy="4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Building community</a:t>
            </a:r>
            <a:endParaRPr/>
          </a:p>
        </p:txBody>
      </p:sp>
      <p:sp>
        <p:nvSpPr>
          <p:cNvPr id="227" name="Google Shape;227;p28"/>
          <p:cNvSpPr txBox="1"/>
          <p:nvPr/>
        </p:nvSpPr>
        <p:spPr>
          <a:xfrm>
            <a:off x="5730000" y="739650"/>
            <a:ext cx="3197400" cy="364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Magazine offers “Uber Class Notes” invites networking and connection and input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Reinforces sense of belonging to an important global community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Expands our idea of what it means to be a Columbian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8" name="Google Shape;22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950" y="1037925"/>
            <a:ext cx="2259534" cy="306130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9" name="Google Shape;229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97027" y="1346509"/>
            <a:ext cx="2259534" cy="306130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/>
          <p:nvPr>
            <p:ph type="title"/>
          </p:nvPr>
        </p:nvSpPr>
        <p:spPr>
          <a:xfrm>
            <a:off x="360950" y="231050"/>
            <a:ext cx="8229600" cy="4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CAA Newsletter</a:t>
            </a:r>
            <a:endParaRPr/>
          </a:p>
        </p:txBody>
      </p:sp>
      <p:sp>
        <p:nvSpPr>
          <p:cNvPr id="236" name="Google Shape;236;p29"/>
          <p:cNvSpPr txBox="1"/>
          <p:nvPr>
            <p:ph idx="2" type="body"/>
          </p:nvPr>
        </p:nvSpPr>
        <p:spPr>
          <a:xfrm>
            <a:off x="481625" y="1006750"/>
            <a:ext cx="3234300" cy="28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222222"/>
                </a:solidFill>
                <a:highlight>
                  <a:srgbClr val="FFFFFF"/>
                </a:highlight>
              </a:rPr>
              <a:t>Spotlight</a:t>
            </a:r>
            <a:endParaRPr b="1" sz="16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222222"/>
                </a:solidFill>
                <a:highlight>
                  <a:srgbClr val="FFFFFF"/>
                </a:highlight>
              </a:rPr>
              <a:t>Upcoming Events</a:t>
            </a:r>
            <a:endParaRPr b="1" sz="16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222222"/>
                </a:solidFill>
                <a:highlight>
                  <a:srgbClr val="FFFFFF"/>
                </a:highlight>
              </a:rPr>
              <a:t>Poll</a:t>
            </a:r>
            <a:endParaRPr b="1" sz="16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222222"/>
                </a:solidFill>
                <a:highlight>
                  <a:srgbClr val="FFFFFF"/>
                </a:highlight>
              </a:rPr>
              <a:t>News Around Columbia</a:t>
            </a:r>
            <a:endParaRPr b="1" sz="16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222222"/>
                </a:solidFill>
                <a:highlight>
                  <a:srgbClr val="FFFFFF"/>
                </a:highlight>
              </a:rPr>
              <a:t>Columbians Around the World</a:t>
            </a:r>
            <a:endParaRPr b="1" sz="16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222222"/>
                </a:solidFill>
                <a:highlight>
                  <a:srgbClr val="FFFFFF"/>
                </a:highlight>
              </a:rPr>
              <a:t>Benefits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2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0" y="270125"/>
            <a:ext cx="3802350" cy="431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0"/>
          <p:cNvSpPr txBox="1"/>
          <p:nvPr>
            <p:ph type="title"/>
          </p:nvPr>
        </p:nvSpPr>
        <p:spPr>
          <a:xfrm>
            <a:off x="360950" y="231050"/>
            <a:ext cx="8229600" cy="4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Targeted Emails (New Grads)</a:t>
            </a:r>
            <a:endParaRPr/>
          </a:p>
        </p:txBody>
      </p:sp>
      <p:pic>
        <p:nvPicPr>
          <p:cNvPr id="244" name="Google Shape;244;p30"/>
          <p:cNvPicPr preferRelativeResize="0"/>
          <p:nvPr/>
        </p:nvPicPr>
        <p:blipFill rotWithShape="1">
          <a:blip r:embed="rId3">
            <a:alphaModFix/>
          </a:blip>
          <a:srcRect b="4807" l="0" r="0" t="0"/>
          <a:stretch/>
        </p:blipFill>
        <p:spPr>
          <a:xfrm>
            <a:off x="6402950" y="620663"/>
            <a:ext cx="2272900" cy="390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/>
          <p:cNvPicPr preferRelativeResize="0"/>
          <p:nvPr/>
        </p:nvPicPr>
        <p:blipFill rotWithShape="1">
          <a:blip r:embed="rId4">
            <a:alphaModFix/>
          </a:blip>
          <a:srcRect b="5728" l="18792" r="12620" t="14596"/>
          <a:stretch/>
        </p:blipFill>
        <p:spPr>
          <a:xfrm>
            <a:off x="475350" y="1730750"/>
            <a:ext cx="3944349" cy="28636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6" name="Google Shape;246;p30"/>
          <p:cNvSpPr txBox="1"/>
          <p:nvPr/>
        </p:nvSpPr>
        <p:spPr>
          <a:xfrm>
            <a:off x="475350" y="956675"/>
            <a:ext cx="5192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Segmented campaigns highlight audience appropriate opportunities.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7" name="Google Shape;24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99" y="2517675"/>
            <a:ext cx="1678451" cy="2076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1"/>
          <p:cNvSpPr txBox="1"/>
          <p:nvPr>
            <p:ph type="title"/>
          </p:nvPr>
        </p:nvSpPr>
        <p:spPr>
          <a:xfrm>
            <a:off x="360950" y="231050"/>
            <a:ext cx="8229600" cy="4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Opportunities to Connect</a:t>
            </a:r>
            <a:endParaRPr/>
          </a:p>
        </p:txBody>
      </p:sp>
      <p:pic>
        <p:nvPicPr>
          <p:cNvPr id="254" name="Google Shape;254;p31"/>
          <p:cNvPicPr preferRelativeResize="0"/>
          <p:nvPr/>
        </p:nvPicPr>
        <p:blipFill rotWithShape="1">
          <a:blip r:embed="rId3">
            <a:alphaModFix/>
          </a:blip>
          <a:srcRect b="17287" l="0" r="1195" t="0"/>
          <a:stretch/>
        </p:blipFill>
        <p:spPr>
          <a:xfrm>
            <a:off x="454125" y="1197575"/>
            <a:ext cx="4389076" cy="20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1"/>
          <p:cNvSpPr txBox="1"/>
          <p:nvPr/>
        </p:nvSpPr>
        <p:spPr>
          <a:xfrm>
            <a:off x="5026625" y="1551400"/>
            <a:ext cx="39306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Helvetica Neue"/>
                <a:ea typeface="Helvetica Neue"/>
                <a:cs typeface="Helvetica Neue"/>
                <a:sym typeface="Helvetica Neue"/>
              </a:rPr>
              <a:t>Online Book Club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Helvetica Neue"/>
                <a:ea typeface="Helvetica Neue"/>
                <a:cs typeface="Helvetica Neue"/>
                <a:sym typeface="Helvetica Neue"/>
              </a:rPr>
              <a:t>Career Networking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Helvetica Neue"/>
                <a:ea typeface="Helvetica Neue"/>
                <a:cs typeface="Helvetica Neue"/>
                <a:sym typeface="Helvetica Neue"/>
              </a:rPr>
              <a:t>Online Alumni Community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Helvetica Neue"/>
                <a:ea typeface="Helvetica Neue"/>
                <a:cs typeface="Helvetica Neue"/>
                <a:sym typeface="Helvetica Neue"/>
              </a:rPr>
              <a:t>Social Media</a:t>
            </a:r>
            <a:endParaRPr b="1" sz="2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/>
          <p:nvPr>
            <p:ph type="title"/>
          </p:nvPr>
        </p:nvSpPr>
        <p:spPr>
          <a:xfrm>
            <a:off x="360950" y="231050"/>
            <a:ext cx="8229600" cy="4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Brazen Networking</a:t>
            </a:r>
            <a:endParaRPr/>
          </a:p>
        </p:txBody>
      </p:sp>
      <p:pic>
        <p:nvPicPr>
          <p:cNvPr id="262" name="Google Shape;262;p32"/>
          <p:cNvPicPr preferRelativeResize="0"/>
          <p:nvPr/>
        </p:nvPicPr>
        <p:blipFill rotWithShape="1">
          <a:blip r:embed="rId3">
            <a:alphaModFix/>
          </a:blip>
          <a:srcRect b="12041" l="0" r="0" t="6432"/>
          <a:stretch/>
        </p:blipFill>
        <p:spPr>
          <a:xfrm>
            <a:off x="432900" y="950550"/>
            <a:ext cx="8085699" cy="323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/>
          <p:nvPr>
            <p:ph type="title"/>
          </p:nvPr>
        </p:nvSpPr>
        <p:spPr>
          <a:xfrm>
            <a:off x="360950" y="231050"/>
            <a:ext cx="8229600" cy="4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Making the News</a:t>
            </a:r>
            <a:endParaRPr/>
          </a:p>
        </p:txBody>
      </p:sp>
      <p:sp>
        <p:nvSpPr>
          <p:cNvPr id="269" name="Google Shape;269;p33"/>
          <p:cNvSpPr txBox="1"/>
          <p:nvPr>
            <p:ph idx="2" type="body"/>
          </p:nvPr>
        </p:nvSpPr>
        <p:spPr>
          <a:xfrm>
            <a:off x="4599350" y="917700"/>
            <a:ext cx="4357800" cy="34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</a:rPr>
              <a:t>Columbia.edu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</a:rPr>
              <a:t>Columbia News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</a:rPr>
              <a:t>CAA Newsletter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</a:rPr>
              <a:t>Arts and Sciences Newsletter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</a:rPr>
              <a:t>CUIMC Website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</a:rPr>
              <a:t>Just Societies Newsletter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</a:rPr>
              <a:t>Columbia Social Channels</a:t>
            </a:r>
            <a:endParaRPr b="1"/>
          </a:p>
        </p:txBody>
      </p:sp>
      <p:pic>
        <p:nvPicPr>
          <p:cNvPr id="270" name="Google Shape;27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250" y="996350"/>
            <a:ext cx="3474125" cy="37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6"/>
          <p:cNvPicPr preferRelativeResize="0"/>
          <p:nvPr/>
        </p:nvPicPr>
        <p:blipFill rotWithShape="1">
          <a:blip r:embed="rId3">
            <a:alphaModFix/>
          </a:blip>
          <a:srcRect b="12303" l="0" r="0" t="0"/>
          <a:stretch/>
        </p:blipFill>
        <p:spPr>
          <a:xfrm>
            <a:off x="3278775" y="0"/>
            <a:ext cx="58652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1"/>
          <p:nvPr>
            <p:ph type="title"/>
          </p:nvPr>
        </p:nvSpPr>
        <p:spPr>
          <a:xfrm>
            <a:off x="216600" y="485313"/>
            <a:ext cx="8710800" cy="69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chemeClr val="lt1"/>
                </a:solidFill>
              </a:rPr>
              <a:t>Thinking  </a:t>
            </a:r>
            <a:endParaRPr sz="3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chemeClr val="lt1"/>
                </a:solidFill>
              </a:rPr>
              <a:t>Audience(s)</a:t>
            </a:r>
            <a:endParaRPr sz="3900">
              <a:solidFill>
                <a:schemeClr val="lt1"/>
              </a:solidFill>
            </a:endParaRPr>
          </a:p>
        </p:txBody>
      </p:sp>
      <p:sp>
        <p:nvSpPr>
          <p:cNvPr id="125" name="Google Shape;125;p16"/>
          <p:cNvSpPr txBox="1"/>
          <p:nvPr>
            <p:ph idx="2" type="title"/>
          </p:nvPr>
        </p:nvSpPr>
        <p:spPr>
          <a:xfrm>
            <a:off x="216600" y="1684353"/>
            <a:ext cx="2924400" cy="9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chemeClr val="lt1"/>
              </a:solidFill>
            </a:endParaRPr>
          </a:p>
        </p:txBody>
      </p:sp>
      <p:cxnSp>
        <p:nvCxnSpPr>
          <p:cNvPr id="126" name="Google Shape;126;p16"/>
          <p:cNvCxnSpPr/>
          <p:nvPr/>
        </p:nvCxnSpPr>
        <p:spPr>
          <a:xfrm>
            <a:off x="314325" y="1528186"/>
            <a:ext cx="685800" cy="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7" name="Google Shape;127;p16"/>
          <p:cNvSpPr txBox="1"/>
          <p:nvPr/>
        </p:nvSpPr>
        <p:spPr>
          <a:xfrm>
            <a:off x="314325" y="1422600"/>
            <a:ext cx="2817900" cy="3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Jerry Kisslinger, DVP,</a:t>
            </a:r>
            <a:endParaRPr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Strategic Communications</a:t>
            </a:r>
            <a:endParaRPr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Sally Lee, Editor-in Chief, </a:t>
            </a:r>
            <a:endParaRPr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Columbia Magazine</a:t>
            </a:r>
            <a:endParaRPr i="1"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Gibson Knott, Senior </a:t>
            </a:r>
            <a:endParaRPr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Director, CAA Marketing</a:t>
            </a:r>
            <a:endParaRPr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Tracy Quinn, Senior Director,</a:t>
            </a:r>
            <a:endParaRPr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Strategic Communications</a:t>
            </a:r>
            <a:endParaRPr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 txBox="1"/>
          <p:nvPr>
            <p:ph type="title"/>
          </p:nvPr>
        </p:nvSpPr>
        <p:spPr>
          <a:xfrm>
            <a:off x="360950" y="231050"/>
            <a:ext cx="8229600" cy="4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Managing the News</a:t>
            </a:r>
            <a:endParaRPr/>
          </a:p>
        </p:txBody>
      </p:sp>
      <p:sp>
        <p:nvSpPr>
          <p:cNvPr id="277" name="Google Shape;277;p34"/>
          <p:cNvSpPr txBox="1"/>
          <p:nvPr>
            <p:ph idx="1" type="body"/>
          </p:nvPr>
        </p:nvSpPr>
        <p:spPr>
          <a:xfrm>
            <a:off x="452475" y="917700"/>
            <a:ext cx="7672500" cy="32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22222"/>
                </a:solidFill>
                <a:highlight>
                  <a:srgbClr val="FFFFFF"/>
                </a:highlight>
              </a:rPr>
              <a:t>Identify hot-button issues (emails, social media posts, phone calls)</a:t>
            </a:r>
            <a:endParaRPr b="1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22222"/>
                </a:solidFill>
                <a:highlight>
                  <a:srgbClr val="FFFFFF"/>
                </a:highlight>
              </a:rPr>
              <a:t>Consult with Public Affairs about talking points, University statements, etc. </a:t>
            </a:r>
            <a:endParaRPr b="1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22222"/>
                </a:solidFill>
                <a:highlight>
                  <a:srgbClr val="FFFFFF"/>
                </a:highlight>
              </a:rPr>
              <a:t>Develop communications strategy with key leadership and staff</a:t>
            </a:r>
            <a:endParaRPr b="1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22222"/>
                </a:solidFill>
                <a:highlight>
                  <a:srgbClr val="FFFFFF"/>
                </a:highlight>
              </a:rPr>
              <a:t>Share aligned messaging as appropriate</a:t>
            </a:r>
            <a:endParaRPr b="1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wc_south_view_print.jpg" id="283" name="Google Shape;283;p35"/>
          <p:cNvPicPr preferRelativeResize="0"/>
          <p:nvPr/>
        </p:nvPicPr>
        <p:blipFill rotWithShape="1">
          <a:blip r:embed="rId3">
            <a:alphaModFix/>
          </a:blip>
          <a:srcRect b="0" l="2570" r="2561" t="0"/>
          <a:stretch/>
        </p:blipFill>
        <p:spPr>
          <a:xfrm>
            <a:off x="0" y="0"/>
            <a:ext cx="9143999" cy="5077784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5"/>
          <p:cNvSpPr txBox="1"/>
          <p:nvPr>
            <p:ph idx="4294967295" type="title"/>
          </p:nvPr>
        </p:nvSpPr>
        <p:spPr>
          <a:xfrm>
            <a:off x="418550" y="682742"/>
            <a:ext cx="8229600" cy="4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Thanks! Questions?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/>
          <p:nvPr>
            <p:ph type="title"/>
          </p:nvPr>
        </p:nvSpPr>
        <p:spPr>
          <a:xfrm>
            <a:off x="360950" y="231042"/>
            <a:ext cx="8229600" cy="4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Thinking Audience</a:t>
            </a:r>
            <a:endParaRPr/>
          </a:p>
        </p:txBody>
      </p:sp>
      <p:sp>
        <p:nvSpPr>
          <p:cNvPr id="134" name="Google Shape;134;p17"/>
          <p:cNvSpPr txBox="1"/>
          <p:nvPr>
            <p:ph idx="2" type="body"/>
          </p:nvPr>
        </p:nvSpPr>
        <p:spPr>
          <a:xfrm>
            <a:off x="360950" y="811375"/>
            <a:ext cx="8229600" cy="46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500"/>
              <a:t>Starting with Goals and Insights</a:t>
            </a:r>
            <a:endParaRPr sz="1500"/>
          </a:p>
        </p:txBody>
      </p:sp>
      <p:sp>
        <p:nvSpPr>
          <p:cNvPr id="135" name="Google Shape;135;p17"/>
          <p:cNvSpPr txBox="1"/>
          <p:nvPr/>
        </p:nvSpPr>
        <p:spPr>
          <a:xfrm>
            <a:off x="410625" y="1391700"/>
            <a:ext cx="6271500" cy="23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Helvetica Neue"/>
              <a:buChar char="●"/>
            </a:pPr>
            <a:r>
              <a:rPr b="1" lang="en-US" sz="2000">
                <a:latin typeface="Helvetica Neue"/>
                <a:ea typeface="Helvetica Neue"/>
                <a:cs typeface="Helvetica Neue"/>
                <a:sym typeface="Helvetica Neue"/>
              </a:rPr>
              <a:t>Who are we reaching and why? What do we want them to KNOW, FEEL, and DO?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Helvetica Neue"/>
              <a:buChar char="●"/>
            </a:pPr>
            <a:r>
              <a:rPr b="1" lang="en-US" sz="2000">
                <a:latin typeface="Helvetica Neue"/>
                <a:ea typeface="Helvetica Neue"/>
                <a:cs typeface="Helvetica Neue"/>
                <a:sym typeface="Helvetica Neue"/>
              </a:rPr>
              <a:t>What do we know about them to guide our efforts?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Helvetica Neue"/>
              <a:buChar char="●"/>
            </a:pPr>
            <a:r>
              <a:rPr b="1" lang="en-US" sz="2000">
                <a:latin typeface="Helvetica Neue"/>
                <a:ea typeface="Helvetica Neue"/>
                <a:cs typeface="Helvetica Neue"/>
                <a:sym typeface="Helvetica Neue"/>
              </a:rPr>
              <a:t>What is our INVITATION (CTA or otherwise)?</a:t>
            </a:r>
            <a:endParaRPr b="1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/>
          <p:nvPr>
            <p:ph idx="2" type="title"/>
          </p:nvPr>
        </p:nvSpPr>
        <p:spPr>
          <a:xfrm>
            <a:off x="360950" y="853700"/>
            <a:ext cx="4829700" cy="9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22222"/>
                </a:solidFill>
              </a:rPr>
              <a:t>Belonging</a:t>
            </a:r>
            <a:endParaRPr sz="16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22222"/>
                </a:solidFill>
              </a:rPr>
              <a:t>Broadening affiliation/expanding horizons</a:t>
            </a:r>
            <a:endParaRPr sz="1600">
              <a:solidFill>
                <a:srgbClr val="222222"/>
              </a:solidFill>
            </a:endParaRPr>
          </a:p>
        </p:txBody>
      </p:sp>
      <p:pic>
        <p:nvPicPr>
          <p:cNvPr id="142" name="Google Shape;142;p18"/>
          <p:cNvPicPr preferRelativeResize="0"/>
          <p:nvPr/>
        </p:nvPicPr>
        <p:blipFill rotWithShape="1">
          <a:blip r:embed="rId3">
            <a:alphaModFix/>
          </a:blip>
          <a:srcRect b="1520" l="0" r="0" t="-1520"/>
          <a:stretch/>
        </p:blipFill>
        <p:spPr>
          <a:xfrm>
            <a:off x="778475" y="1863700"/>
            <a:ext cx="2097150" cy="278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 rotWithShape="1">
          <a:blip r:embed="rId4">
            <a:alphaModFix/>
          </a:blip>
          <a:srcRect b="5864" l="1009" r="0" t="0"/>
          <a:stretch/>
        </p:blipFill>
        <p:spPr>
          <a:xfrm>
            <a:off x="3384225" y="1931975"/>
            <a:ext cx="4944150" cy="265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 txBox="1"/>
          <p:nvPr>
            <p:ph type="title"/>
          </p:nvPr>
        </p:nvSpPr>
        <p:spPr>
          <a:xfrm>
            <a:off x="360950" y="231050"/>
            <a:ext cx="6629700" cy="4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Audience Focus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050" y="915150"/>
            <a:ext cx="5811525" cy="3857225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1" name="Google Shape;151;p19"/>
          <p:cNvSpPr txBox="1"/>
          <p:nvPr/>
        </p:nvSpPr>
        <p:spPr>
          <a:xfrm>
            <a:off x="6896375" y="1798000"/>
            <a:ext cx="1612200" cy="800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</a:t>
            </a:r>
            <a:r>
              <a:rPr b="1" lang="en-US" sz="20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350K+ to 1</a:t>
            </a:r>
            <a:endParaRPr b="1" sz="2000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" name="Google Shape;152;p19"/>
          <p:cNvSpPr txBox="1"/>
          <p:nvPr>
            <p:ph type="title"/>
          </p:nvPr>
        </p:nvSpPr>
        <p:spPr>
          <a:xfrm>
            <a:off x="360950" y="231050"/>
            <a:ext cx="8035800" cy="4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Strategic Audiences at Every Scale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/>
          <p:nvPr>
            <p:ph idx="2" type="body"/>
          </p:nvPr>
        </p:nvSpPr>
        <p:spPr>
          <a:xfrm>
            <a:off x="360950" y="782325"/>
            <a:ext cx="8229600" cy="7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500"/>
              <a:t>Setting the Frame for </a:t>
            </a:r>
            <a:r>
              <a:rPr lang="en-US" sz="1500"/>
              <a:t>The Columbia Commitment</a:t>
            </a:r>
            <a:endParaRPr sz="1500"/>
          </a:p>
        </p:txBody>
      </p:sp>
      <p:pic>
        <p:nvPicPr>
          <p:cNvPr descr="https://www.giving.columbia.edu/our-campaign" id="159" name="Google Shape;159;p20" title="The Columbia Commitmen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3738" y="1342875"/>
            <a:ext cx="4570525" cy="342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/>
          <p:nvPr>
            <p:ph type="title"/>
          </p:nvPr>
        </p:nvSpPr>
        <p:spPr>
          <a:xfrm>
            <a:off x="360950" y="231050"/>
            <a:ext cx="6629700" cy="4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Campaign Messaging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 txBox="1"/>
          <p:nvPr>
            <p:ph type="title"/>
          </p:nvPr>
        </p:nvSpPr>
        <p:spPr>
          <a:xfrm>
            <a:off x="152400" y="270117"/>
            <a:ext cx="8229600" cy="4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We Give: The Donor Lens</a:t>
            </a:r>
            <a:endParaRPr/>
          </a:p>
        </p:txBody>
      </p:sp>
      <p:pic>
        <p:nvPicPr>
          <p:cNvPr id="167" name="Google Shape;167;p21" title="Columbia-WWG-Grace-Wu_SEAS_FB-LinkedIn_IG-FB-Story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1175" y="155125"/>
            <a:ext cx="2718679" cy="483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 rotWithShape="1">
          <a:blip r:embed="rId5">
            <a:alphaModFix/>
          </a:blip>
          <a:srcRect b="0" l="0" r="0" t="13770"/>
          <a:stretch/>
        </p:blipFill>
        <p:spPr>
          <a:xfrm>
            <a:off x="66700" y="1161825"/>
            <a:ext cx="6127600" cy="32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/>
          <p:nvPr/>
        </p:nvSpPr>
        <p:spPr>
          <a:xfrm>
            <a:off x="360950" y="231050"/>
            <a:ext cx="8229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>
                <a:solidFill>
                  <a:srgbClr val="2C4E8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Columbia Magazine</a:t>
            </a:r>
            <a:endParaRPr b="1" i="1" sz="3200">
              <a:solidFill>
                <a:srgbClr val="2C4E8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3422575" y="739650"/>
            <a:ext cx="5504700" cy="364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•Print publication is sent to more than 350,000 alumni, faculty, staff, and select donors 3x a year </a:t>
            </a:r>
            <a:b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(May, Sept, Jan)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•40,000 issues sent to 188 countries and territories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•Website reaches up to 43,000 people per month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133B6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6" name="Google Shape;17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133" y="1127979"/>
            <a:ext cx="2466474" cy="3288622"/>
          </a:xfrm>
          <a:prstGeom prst="rect">
            <a:avLst/>
          </a:prstGeom>
          <a:noFill/>
          <a:ln cap="flat" cmpd="sng" w="9525">
            <a:solidFill>
              <a:srgbClr val="454B4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/>
          <p:nvPr>
            <p:ph type="title"/>
          </p:nvPr>
        </p:nvSpPr>
        <p:spPr>
          <a:xfrm>
            <a:off x="360950" y="231050"/>
            <a:ext cx="8229600" cy="46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 consumer-centric </a:t>
            </a:r>
            <a:endParaRPr/>
          </a:p>
        </p:txBody>
      </p:sp>
      <p:pic>
        <p:nvPicPr>
          <p:cNvPr id="183" name="Google Shape;18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525" y="952150"/>
            <a:ext cx="5000502" cy="338745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4" name="Google Shape;184;p23"/>
          <p:cNvSpPr txBox="1"/>
          <p:nvPr/>
        </p:nvSpPr>
        <p:spPr>
          <a:xfrm>
            <a:off x="5730000" y="1891709"/>
            <a:ext cx="3197400" cy="26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Stories must be surprising, engaging, appeal to a wide audience, be timely, entertaining or provide service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Helvetica Neue"/>
                <a:ea typeface="Helvetica Neue"/>
                <a:cs typeface="Helvetica Neue"/>
                <a:sym typeface="Helvetica Neue"/>
              </a:rPr>
              <a:t>We create stories that go beyond the academic context. Inspired by consumer magazines</a:t>
            </a:r>
            <a:endParaRPr b="1"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5" name="Google Shape;185;p23"/>
          <p:cNvSpPr txBox="1"/>
          <p:nvPr/>
        </p:nvSpPr>
        <p:spPr>
          <a:xfrm>
            <a:off x="5730000" y="771000"/>
            <a:ext cx="30708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Helvetica Neue"/>
                <a:ea typeface="Helvetica Neue"/>
                <a:cs typeface="Helvetica Neue"/>
                <a:sym typeface="Helvetica Neue"/>
              </a:rPr>
              <a:t>“None of this is required reading.”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Helvetica Neue"/>
                <a:ea typeface="Helvetica Neue"/>
                <a:cs typeface="Helvetica Neue"/>
                <a:sym typeface="Helvetica Neue"/>
              </a:rPr>
              <a:t>Jerry Kisslinger</a:t>
            </a:r>
            <a:endParaRPr b="1"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014_Master_PPT-Template">
  <a:themeElements>
    <a:clrScheme name="Custom 4">
      <a:dk1>
        <a:srgbClr val="2C4E86"/>
      </a:dk1>
      <a:lt1>
        <a:srgbClr val="FFFFFF"/>
      </a:lt1>
      <a:dk2>
        <a:srgbClr val="454B4C"/>
      </a:dk2>
      <a:lt2>
        <a:srgbClr val="BAD8EA"/>
      </a:lt2>
      <a:accent1>
        <a:srgbClr val="003A63"/>
      </a:accent1>
      <a:accent2>
        <a:srgbClr val="2C4E86"/>
      </a:accent2>
      <a:accent3>
        <a:srgbClr val="3C5472"/>
      </a:accent3>
      <a:accent4>
        <a:srgbClr val="6784B3"/>
      </a:accent4>
      <a:accent5>
        <a:srgbClr val="64AB23"/>
      </a:accent5>
      <a:accent6>
        <a:srgbClr val="FBD451"/>
      </a:accent6>
      <a:hlink>
        <a:srgbClr val="CECECD"/>
      </a:hlink>
      <a:folHlink>
        <a:srgbClr val="003A6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